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5" r:id="rId3"/>
    <p:sldId id="257" r:id="rId4"/>
    <p:sldId id="266" r:id="rId5"/>
    <p:sldId id="259" r:id="rId6"/>
    <p:sldId id="261" r:id="rId7"/>
    <p:sldId id="270" r:id="rId8"/>
    <p:sldId id="267" r:id="rId9"/>
    <p:sldId id="269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28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63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060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080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709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337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50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02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94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12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84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11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98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53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15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16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60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C78D-3A9A-44A1-A6EC-5FAC0933BE5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A981B-C5EA-4AA6-A6EE-1CEA86F12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863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3B4FC-73C1-6F63-8CD4-CFF0C6BA5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174" y="2389269"/>
            <a:ext cx="10071652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Создание робота для Отладки и тестирования алгоритмов навигации в замкнутом пространстве (лабиринте)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7F5FE5-91CB-69FE-613D-4FA8C773D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274731"/>
            <a:ext cx="9448800" cy="685800"/>
          </a:xfrm>
        </p:spPr>
        <p:txBody>
          <a:bodyPr/>
          <a:lstStyle/>
          <a:p>
            <a:pPr algn="ctr"/>
            <a:r>
              <a:rPr lang="ru-RU" dirty="0"/>
              <a:t>Балакирский Аркадий</a:t>
            </a:r>
            <a:r>
              <a:rPr lang="en-US" dirty="0"/>
              <a:t>, 11 </a:t>
            </a:r>
            <a:r>
              <a:rPr lang="ru-RU" dirty="0"/>
              <a:t>класс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AC3F62-702C-DB46-6B9E-2E1C5187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405" y="4385815"/>
            <a:ext cx="3026456" cy="2092366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17150D0-1D51-0F08-EFF5-60B7356B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7" y="5303431"/>
            <a:ext cx="3795346" cy="1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9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6C8AB-A8ED-3B34-8E84-A5510305A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Программное обеспечение</a:t>
            </a:r>
            <a:r>
              <a:rPr lang="en-US" dirty="0"/>
              <a:t>. </a:t>
            </a:r>
            <a:r>
              <a:rPr lang="ru-RU" dirty="0"/>
              <a:t>Код для камер</a:t>
            </a:r>
          </a:p>
        </p:txBody>
      </p:sp>
      <p:pic>
        <p:nvPicPr>
          <p:cNvPr id="7170" name="Picture 2" descr="Setting Up OpenMV Cam | Arduino | Maker Pro">
            <a:extLst>
              <a:ext uri="{FF2B5EF4-FFF2-40B4-BE49-F238E27FC236}">
                <a16:creationId xmlns:a16="http://schemas.microsoft.com/office/drawing/2014/main" id="{D72D7E84-6B6D-3555-5189-ECAC81106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80" y="5418157"/>
            <a:ext cx="1366509" cy="13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264C8F-CF6C-3F32-00E4-434ABEECA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99" y="2822839"/>
            <a:ext cx="3340221" cy="2531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D48FE5-3AC0-DF60-981B-043FF2271CAB}"/>
              </a:ext>
            </a:extLst>
          </p:cNvPr>
          <p:cNvSpPr txBox="1"/>
          <p:nvPr/>
        </p:nvSpPr>
        <p:spPr>
          <a:xfrm>
            <a:off x="965798" y="984189"/>
            <a:ext cx="105730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Программа для камер была написана на языке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MicroPython.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Определение жертв происходит с помощью метода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find_blobs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и (в случае с визуальными жертвами) разделения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blob’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а на части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в каждой из которых также просматривается количество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blob. Blob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– область пикселей обладающих похожим цветом (диапазоны определяющие близость двух цветов задаются на компьютере с помощью цветового пространства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BD26D0F-154E-C9CF-553D-E96CC0526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834" y="2900606"/>
            <a:ext cx="3897312" cy="33049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311BFA-943B-04A9-EA08-25FA9D8DF744}"/>
              </a:ext>
            </a:extLst>
          </p:cNvPr>
          <p:cNvSpPr txBox="1"/>
          <p:nvPr/>
        </p:nvSpPr>
        <p:spPr>
          <a:xfrm>
            <a:off x="4812421" y="2734817"/>
            <a:ext cx="931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EF01F9-FD2A-5E5D-0809-B9ED2CF13DB3}"/>
              </a:ext>
            </a:extLst>
          </p:cNvPr>
          <p:cNvSpPr txBox="1"/>
          <p:nvPr/>
        </p:nvSpPr>
        <p:spPr>
          <a:xfrm>
            <a:off x="4812423" y="3782249"/>
            <a:ext cx="9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F9635-85B3-FE7E-8369-FAD8262F2601}"/>
              </a:ext>
            </a:extLst>
          </p:cNvPr>
          <p:cNvSpPr txBox="1"/>
          <p:nvPr/>
        </p:nvSpPr>
        <p:spPr>
          <a:xfrm>
            <a:off x="4812421" y="4852635"/>
            <a:ext cx="931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7086874-AF35-A7D0-BD63-1B25A60DF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162" y="2396463"/>
            <a:ext cx="2574539" cy="42336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901154-A9E5-365E-CE31-D4A7EBFCC8E9}"/>
              </a:ext>
            </a:extLst>
          </p:cNvPr>
          <p:cNvSpPr txBox="1"/>
          <p:nvPr/>
        </p:nvSpPr>
        <p:spPr>
          <a:xfrm>
            <a:off x="8769541" y="2427435"/>
            <a:ext cx="931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B5AA6-3B06-E8B0-C474-4BD65D1AF22A}"/>
              </a:ext>
            </a:extLst>
          </p:cNvPr>
          <p:cNvSpPr txBox="1"/>
          <p:nvPr/>
        </p:nvSpPr>
        <p:spPr>
          <a:xfrm>
            <a:off x="9566660" y="2416438"/>
            <a:ext cx="931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FA2832-B1BA-D50A-653D-2BD8B8F03841}"/>
              </a:ext>
            </a:extLst>
          </p:cNvPr>
          <p:cNvSpPr txBox="1"/>
          <p:nvPr/>
        </p:nvSpPr>
        <p:spPr>
          <a:xfrm>
            <a:off x="10379075" y="2427435"/>
            <a:ext cx="931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26" name="Picture 2" descr="MicroPython — Википедия">
            <a:extLst>
              <a:ext uri="{FF2B5EF4-FFF2-40B4-BE49-F238E27FC236}">
                <a16:creationId xmlns:a16="http://schemas.microsoft.com/office/drawing/2014/main" id="{D65B0C6D-408E-11DF-DD94-6F404495C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003" y="5412891"/>
            <a:ext cx="1419017" cy="144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62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D9919A8-EA3E-A33B-A3BA-593FE49E729A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Видео работы робота</a:t>
            </a:r>
          </a:p>
        </p:txBody>
      </p:sp>
      <p:pic>
        <p:nvPicPr>
          <p:cNvPr id="5" name="Tomsk_try2">
            <a:hlinkClick r:id="" action="ppaction://media"/>
            <a:extLst>
              <a:ext uri="{FF2B5EF4-FFF2-40B4-BE49-F238E27FC236}">
                <a16:creationId xmlns:a16="http://schemas.microsoft.com/office/drawing/2014/main" id="{AEC69DF3-1899-37DD-C75B-C0F8172A1F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6625" y="1143000"/>
            <a:ext cx="8134350" cy="4572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6687B9-5E5B-AEC5-AC31-DF5A35D79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762" y="1835976"/>
            <a:ext cx="2550935" cy="2574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15583-5CBF-2E8E-EC55-493C3EBC7CD3}"/>
              </a:ext>
            </a:extLst>
          </p:cNvPr>
          <p:cNvSpPr txBox="1"/>
          <p:nvPr/>
        </p:nvSpPr>
        <p:spPr>
          <a:xfrm>
            <a:off x="9159371" y="4410901"/>
            <a:ext cx="278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Больше видео с роботом </a:t>
            </a:r>
          </a:p>
        </p:txBody>
      </p:sp>
    </p:spTree>
    <p:extLst>
      <p:ext uri="{BB962C8B-B14F-4D97-AF65-F5344CB8AC3E}">
        <p14:creationId xmlns:p14="http://schemas.microsoft.com/office/powerpoint/2010/main" val="38432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5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30" name="Group 1035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1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2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4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18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19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0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1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2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3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4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5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6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7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8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9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0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1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2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3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4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5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6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7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8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9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40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41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2" name="Group 1036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43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44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45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46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47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48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49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50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51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52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1153" name="Group 1075">
            <a:extLst>
              <a:ext uri="{FF2B5EF4-FFF2-40B4-BE49-F238E27FC236}">
                <a16:creationId xmlns:a16="http://schemas.microsoft.com/office/drawing/2014/main" id="{29067EE2-341F-42A8-AF80-6560B2EB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54" name="Rectangle 1076">
              <a:extLst>
                <a:ext uri="{FF2B5EF4-FFF2-40B4-BE49-F238E27FC236}">
                  <a16:creationId xmlns:a16="http://schemas.microsoft.com/office/drawing/2014/main" id="{BAFE482D-4527-41AC-A1DF-2730001C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5" name="Picture 2">
              <a:extLst>
                <a:ext uri="{FF2B5EF4-FFF2-40B4-BE49-F238E27FC236}">
                  <a16:creationId xmlns:a16="http://schemas.microsoft.com/office/drawing/2014/main" id="{2F906C38-97BA-4C69-BCB8-22A45FBEE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Заброшенное разрушенное здание с обгоревшими стенами и изношенными дверями  изнутри. | Бесплатно Фото">
            <a:extLst>
              <a:ext uri="{FF2B5EF4-FFF2-40B4-BE49-F238E27FC236}">
                <a16:creationId xmlns:a16="http://schemas.microsoft.com/office/drawing/2014/main" id="{0185D842-CF11-26F9-1A76-9E5EB3A25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8" r="1169" b="-1"/>
          <a:stretch/>
        </p:blipFill>
        <p:spPr bwMode="auto">
          <a:xfrm>
            <a:off x="3612" y="10"/>
            <a:ext cx="6089742" cy="6857990"/>
          </a:xfrm>
          <a:prstGeom prst="rect">
            <a:avLst/>
          </a:prstGeom>
          <a:noFill/>
        </p:spPr>
      </p:pic>
      <p:pic>
        <p:nvPicPr>
          <p:cNvPr id="1028" name="Picture 4" descr="Судьба «Металлиста». Частично разрушенное здание кинотеатра могут  законсервировать | НДН.Инфо">
            <a:extLst>
              <a:ext uri="{FF2B5EF4-FFF2-40B4-BE49-F238E27FC236}">
                <a16:creationId xmlns:a16="http://schemas.microsoft.com/office/drawing/2014/main" id="{F025F23E-C1A9-CD29-3212-0C8C85E3E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 r="31545"/>
          <a:stretch/>
        </p:blipFill>
        <p:spPr bwMode="auto">
          <a:xfrm>
            <a:off x="6102258" y="-464"/>
            <a:ext cx="60897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6" name="Group 1079">
            <a:extLst>
              <a:ext uri="{FF2B5EF4-FFF2-40B4-BE49-F238E27FC236}">
                <a16:creationId xmlns:a16="http://schemas.microsoft.com/office/drawing/2014/main" id="{12E5908B-02A6-4715-9120-A5018EADB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157" name="Round Diagonal Corner Rectangle 7">
              <a:extLst>
                <a:ext uri="{FF2B5EF4-FFF2-40B4-BE49-F238E27FC236}">
                  <a16:creationId xmlns:a16="http://schemas.microsoft.com/office/drawing/2014/main" id="{6D07016C-FC23-430F-809A-56E4CDCBD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6359" y="1040838"/>
              <a:ext cx="9279282" cy="4776324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8" name="Group 1081">
              <a:extLst>
                <a:ext uri="{FF2B5EF4-FFF2-40B4-BE49-F238E27FC236}">
                  <a16:creationId xmlns:a16="http://schemas.microsoft.com/office/drawing/2014/main" id="{B2CFC29F-9C92-43F1-9CD2-CEF2D376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159" name="Freeform 32">
                <a:extLst>
                  <a:ext uri="{FF2B5EF4-FFF2-40B4-BE49-F238E27FC236}">
                    <a16:creationId xmlns:a16="http://schemas.microsoft.com/office/drawing/2014/main" id="{EAD05941-D1E8-495C-A08C-CAFB98BE4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60" name="Freeform 33">
                <a:extLst>
                  <a:ext uri="{FF2B5EF4-FFF2-40B4-BE49-F238E27FC236}">
                    <a16:creationId xmlns:a16="http://schemas.microsoft.com/office/drawing/2014/main" id="{D3043DF5-A703-493D-905D-8C05BC081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61" name="Freeform 34">
                <a:extLst>
                  <a:ext uri="{FF2B5EF4-FFF2-40B4-BE49-F238E27FC236}">
                    <a16:creationId xmlns:a16="http://schemas.microsoft.com/office/drawing/2014/main" id="{66C62243-4A34-4FA6-944C-4E2355A1F9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62" name="Freeform 37">
                <a:extLst>
                  <a:ext uri="{FF2B5EF4-FFF2-40B4-BE49-F238E27FC236}">
                    <a16:creationId xmlns:a16="http://schemas.microsoft.com/office/drawing/2014/main" id="{ABE309FC-0C93-4127-A8CC-13A64785B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3" name="Group 1082">
              <a:extLst>
                <a:ext uri="{FF2B5EF4-FFF2-40B4-BE49-F238E27FC236}">
                  <a16:creationId xmlns:a16="http://schemas.microsoft.com/office/drawing/2014/main" id="{3FC6C0F3-928E-4E3D-B5FE-A2860D093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164" name="Freeform 35">
                <a:extLst>
                  <a:ext uri="{FF2B5EF4-FFF2-40B4-BE49-F238E27FC236}">
                    <a16:creationId xmlns:a16="http://schemas.microsoft.com/office/drawing/2014/main" id="{C0039086-A1F9-44BF-AA4C-6CF6DE807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7" name="Freeform 36">
                <a:extLst>
                  <a:ext uri="{FF2B5EF4-FFF2-40B4-BE49-F238E27FC236}">
                    <a16:creationId xmlns:a16="http://schemas.microsoft.com/office/drawing/2014/main" id="{E48EF26F-94CE-4158-8931-ADE39468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65" name="Freeform 38">
                <a:extLst>
                  <a:ext uri="{FF2B5EF4-FFF2-40B4-BE49-F238E27FC236}">
                    <a16:creationId xmlns:a16="http://schemas.microsoft.com/office/drawing/2014/main" id="{02EB0A37-4E78-4324-B5BD-D075DF98C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66" name="Freeform 39">
                <a:extLst>
                  <a:ext uri="{FF2B5EF4-FFF2-40B4-BE49-F238E27FC236}">
                    <a16:creationId xmlns:a16="http://schemas.microsoft.com/office/drawing/2014/main" id="{EBF7EC52-6744-48FA-89D4-1B061D1752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67" name="Freeform 40">
                <a:extLst>
                  <a:ext uri="{FF2B5EF4-FFF2-40B4-BE49-F238E27FC236}">
                    <a16:creationId xmlns:a16="http://schemas.microsoft.com/office/drawing/2014/main" id="{B37F9370-F68E-48C3-8AC1-4D42E6342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68" name="Rectangle 41">
                <a:extLst>
                  <a:ext uri="{FF2B5EF4-FFF2-40B4-BE49-F238E27FC236}">
                    <a16:creationId xmlns:a16="http://schemas.microsoft.com/office/drawing/2014/main" id="{26CC1BAC-8459-49F4-828F-19D0B292B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9" name="Group 1083">
              <a:extLst>
                <a:ext uri="{FF2B5EF4-FFF2-40B4-BE49-F238E27FC236}">
                  <a16:creationId xmlns:a16="http://schemas.microsoft.com/office/drawing/2014/main" id="{3A412717-58A5-4564-A579-FD74EC3F9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170" name="Freeform 32">
                <a:extLst>
                  <a:ext uri="{FF2B5EF4-FFF2-40B4-BE49-F238E27FC236}">
                    <a16:creationId xmlns:a16="http://schemas.microsoft.com/office/drawing/2014/main" id="{674727A4-B3AF-4999-94F7-E45C05396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3" name="Freeform 33">
                <a:extLst>
                  <a:ext uri="{FF2B5EF4-FFF2-40B4-BE49-F238E27FC236}">
                    <a16:creationId xmlns:a16="http://schemas.microsoft.com/office/drawing/2014/main" id="{A7E47DA6-C0A2-4A9E-BED5-8C972232D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4" name="Freeform 34">
                <a:extLst>
                  <a:ext uri="{FF2B5EF4-FFF2-40B4-BE49-F238E27FC236}">
                    <a16:creationId xmlns:a16="http://schemas.microsoft.com/office/drawing/2014/main" id="{8F0E8021-C675-4EB9-B574-95046B874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5" name="Freeform 37">
                <a:extLst>
                  <a:ext uri="{FF2B5EF4-FFF2-40B4-BE49-F238E27FC236}">
                    <a16:creationId xmlns:a16="http://schemas.microsoft.com/office/drawing/2014/main" id="{6754E566-7E77-4D12-854B-8A86DFE2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1" name="Group 1084">
              <a:extLst>
                <a:ext uri="{FF2B5EF4-FFF2-40B4-BE49-F238E27FC236}">
                  <a16:creationId xmlns:a16="http://schemas.microsoft.com/office/drawing/2014/main" id="{1F7E6922-9B66-4857-B6B0-41D03266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172" name="Freeform 35">
                <a:extLst>
                  <a:ext uri="{FF2B5EF4-FFF2-40B4-BE49-F238E27FC236}">
                    <a16:creationId xmlns:a16="http://schemas.microsoft.com/office/drawing/2014/main" id="{A6F422F3-1CAF-457A-9F71-A45B4DC82D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73" name="Freeform 36">
                <a:extLst>
                  <a:ext uri="{FF2B5EF4-FFF2-40B4-BE49-F238E27FC236}">
                    <a16:creationId xmlns:a16="http://schemas.microsoft.com/office/drawing/2014/main" id="{79D16078-D0D7-442B-863C-132FE45C4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74" name="Freeform 38">
                <a:extLst>
                  <a:ext uri="{FF2B5EF4-FFF2-40B4-BE49-F238E27FC236}">
                    <a16:creationId xmlns:a16="http://schemas.microsoft.com/office/drawing/2014/main" id="{EF017213-40CA-4D37-8D5C-13B8BD6AB2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75" name="Freeform 39">
                <a:extLst>
                  <a:ext uri="{FF2B5EF4-FFF2-40B4-BE49-F238E27FC236}">
                    <a16:creationId xmlns:a16="http://schemas.microsoft.com/office/drawing/2014/main" id="{EF8D7D28-B983-4CC2-99C8-5D8966D3CC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0" name="Freeform 40">
                <a:extLst>
                  <a:ext uri="{FF2B5EF4-FFF2-40B4-BE49-F238E27FC236}">
                    <a16:creationId xmlns:a16="http://schemas.microsoft.com/office/drawing/2014/main" id="{88051D7B-E020-41B5-A011-5E2AE7AE9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1" name="Rectangle 41">
                <a:extLst>
                  <a:ext uri="{FF2B5EF4-FFF2-40B4-BE49-F238E27FC236}">
                    <a16:creationId xmlns:a16="http://schemas.microsoft.com/office/drawing/2014/main" id="{01967611-610D-4DDA-8EEA-8ECEF43E38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7FB4F6B-EAE0-3735-0D49-DC05BD1CB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85" y="1264582"/>
            <a:ext cx="8940518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Актуальность</a:t>
            </a:r>
            <a:endParaRPr lang="en-US" dirty="0"/>
          </a:p>
        </p:txBody>
      </p:sp>
      <p:cxnSp>
        <p:nvCxnSpPr>
          <p:cNvPr id="1176" name="Straight Connector 1106">
            <a:extLst>
              <a:ext uri="{FF2B5EF4-FFF2-40B4-BE49-F238E27FC236}">
                <a16:creationId xmlns:a16="http://schemas.microsoft.com/office/drawing/2014/main" id="{D86C5B5A-9825-4FD5-8C33-D25AC1BDF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1041302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18BC8C-85CD-9DE8-019A-2E99E76279CA}"/>
              </a:ext>
            </a:extLst>
          </p:cNvPr>
          <p:cNvSpPr txBox="1"/>
          <p:nvPr/>
        </p:nvSpPr>
        <p:spPr>
          <a:xfrm>
            <a:off x="1620085" y="2521374"/>
            <a:ext cx="8940518" cy="2907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наше время происходит достаточно много природных и техногенных катастроф по всему миру.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связи с этим актуальным является создание роботов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способных работать в экстремальных условиях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  <p:cxnSp>
        <p:nvCxnSpPr>
          <p:cNvPr id="1177" name="Straight Connector 1108">
            <a:extLst>
              <a:ext uri="{FF2B5EF4-FFF2-40B4-BE49-F238E27FC236}">
                <a16:creationId xmlns:a16="http://schemas.microsoft.com/office/drawing/2014/main" id="{53B59680-4692-4755-925D-FC718900F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8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92560" y="5817162"/>
            <a:ext cx="3440" cy="104528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8629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EF36A-0B04-6A47-E8C4-C1B926A9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016"/>
            <a:ext cx="12192000" cy="1293028"/>
          </a:xfrm>
        </p:spPr>
        <p:txBody>
          <a:bodyPr/>
          <a:lstStyle/>
          <a:p>
            <a:pPr algn="ctr"/>
            <a:r>
              <a:rPr lang="ru-RU" dirty="0"/>
              <a:t>Цель</a:t>
            </a:r>
            <a:r>
              <a:rPr lang="en-US" dirty="0"/>
              <a:t>. RoboCupJunior rescue maze</a:t>
            </a:r>
            <a:endParaRPr lang="ru-RU" dirty="0"/>
          </a:p>
        </p:txBody>
      </p:sp>
      <p:pic>
        <p:nvPicPr>
          <p:cNvPr id="1026" name="Picture 2" descr="Rescue League — RoboCupJunior U.S.">
            <a:extLst>
              <a:ext uri="{FF2B5EF4-FFF2-40B4-BE49-F238E27FC236}">
                <a16:creationId xmlns:a16="http://schemas.microsoft.com/office/drawing/2014/main" id="{87541AAE-08E8-0A1F-B825-0D4463D5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00" y="1724578"/>
            <a:ext cx="4940396" cy="45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31D089-1481-CBEF-AC26-0FAE314D0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65" y="3587632"/>
            <a:ext cx="4633602" cy="27995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9787D0-D1CA-65FB-BD64-1606A9E3F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769" y="1294791"/>
            <a:ext cx="1997913" cy="2239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801D6-2F7A-40D1-E1D3-35419FBF5875}"/>
              </a:ext>
            </a:extLst>
          </p:cNvPr>
          <p:cNvSpPr txBox="1"/>
          <p:nvPr/>
        </p:nvSpPr>
        <p:spPr>
          <a:xfrm>
            <a:off x="982529" y="1399044"/>
            <a:ext cx="33322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Моей целью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стало создание робота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которого можно будет отлаживать и тестировать алгоритмы навигации по лабиринту на основе регламента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RoboCupJunior Rescue Maze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22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A7E1B2-0210-AE51-CD4E-B2FC92B9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9" y="1399044"/>
            <a:ext cx="5836484" cy="389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95B5E2F9-EF71-D8C6-A218-F6BD0E7BF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193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CC64887-12E1-45F7-B767-9769D2E97F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304856"/>
              </p:ext>
            </p:extLst>
          </p:nvPr>
        </p:nvGraphicFramePr>
        <p:xfrm>
          <a:off x="6719612" y="1399044"/>
          <a:ext cx="4792747" cy="389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8516539" imgH="6571429" progId="Paint.Picture">
                  <p:embed/>
                </p:oleObj>
              </mc:Choice>
              <mc:Fallback>
                <p:oleObj name="Точечный рисунок" r:id="rId3" imgW="8516539" imgH="6571429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9612" y="1399044"/>
                        <a:ext cx="4792747" cy="38909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CC028E2-DF65-3216-0F60-6BF58EF0BA21}"/>
              </a:ext>
            </a:extLst>
          </p:cNvPr>
          <p:cNvSpPr txBox="1">
            <a:spLocks/>
          </p:cNvSpPr>
          <p:nvPr/>
        </p:nvSpPr>
        <p:spPr>
          <a:xfrm>
            <a:off x="0" y="106016"/>
            <a:ext cx="121920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Анализ роботов других команд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09D21-84FE-91D5-EC60-2D58142FC332}"/>
              </a:ext>
            </a:extLst>
          </p:cNvPr>
          <p:cNvSpPr txBox="1"/>
          <p:nvPr/>
        </p:nvSpPr>
        <p:spPr>
          <a:xfrm>
            <a:off x="1001485" y="5291557"/>
            <a:ext cx="547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Робот команды </a:t>
            </a:r>
            <a:r>
              <a:rPr lang="en-US" dirty="0"/>
              <a:t>“</a:t>
            </a:r>
            <a:r>
              <a:rPr lang="ru-RU" dirty="0"/>
              <a:t>МК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9329C-790A-7B35-AC89-7866B8EF409E}"/>
              </a:ext>
            </a:extLst>
          </p:cNvPr>
          <p:cNvSpPr txBox="1"/>
          <p:nvPr/>
        </p:nvSpPr>
        <p:spPr>
          <a:xfrm>
            <a:off x="6878636" y="5264532"/>
            <a:ext cx="449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Робот команды </a:t>
            </a:r>
            <a:r>
              <a:rPr lang="en-US" dirty="0"/>
              <a:t>“MZCAT”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118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A05017-F6F1-247C-3BAC-73459631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Конструкция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CAF05368-DEC4-2282-B41D-41A3DCA91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2" t="3967" r="4607" b="5839"/>
          <a:stretch/>
        </p:blipFill>
        <p:spPr>
          <a:xfrm>
            <a:off x="7618504" y="5306051"/>
            <a:ext cx="1917908" cy="1478571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ED9D777A-CA2D-ADE8-989F-C450159FA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9" t="12230" r="14469" b="9961"/>
          <a:stretch/>
        </p:blipFill>
        <p:spPr>
          <a:xfrm>
            <a:off x="6710761" y="1050442"/>
            <a:ext cx="4841545" cy="41668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14325B-FA79-FC31-3EAB-D94939F1C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32" y="3809999"/>
            <a:ext cx="4148363" cy="27483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F08492-7A82-6232-61ED-F17EE1B7E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860" y="5257054"/>
            <a:ext cx="1739023" cy="15765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8585FC-F945-99BD-655C-67B8A0E15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4904" y="3649149"/>
            <a:ext cx="1082192" cy="1055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DC613E-802B-7F2B-737A-1AEB05D896A2}"/>
              </a:ext>
            </a:extLst>
          </p:cNvPr>
          <p:cNvSpPr txBox="1"/>
          <p:nvPr/>
        </p:nvSpPr>
        <p:spPr>
          <a:xfrm>
            <a:off x="977047" y="1307802"/>
            <a:ext cx="54518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Основа сделана из фанеры (вырезанной на лазерном станке) с применением алюминиевых и нейлоновых стоек. Несущая конструкция состоит из четырех колес, каждое имеет свой мотор и блок независимой подвески, что обеспечивает высокую проходимость и хорошую устойчивость.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Большая часть деталей конструкции была изготовлена способом 3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D-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печати с помощью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Autodesk Inventor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3D6C78-D9AC-3A04-11EF-AC83AECCE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9912" y="5538639"/>
            <a:ext cx="1765209" cy="11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4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22CFAF3-A2AE-DCA3-21FE-045F5213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Оснащение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67823A-BB54-9DA8-C926-9BB80352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45" y="1530749"/>
            <a:ext cx="6633620" cy="4995945"/>
          </a:xfrm>
          <a:prstGeom prst="rect">
            <a:avLst/>
          </a:prstGeom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9905725D-82BC-D93D-82AF-F44B7C3B8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4003">
            <a:off x="4455348" y="1273520"/>
            <a:ext cx="969310" cy="328874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D3F7488-83E2-6223-0F1F-6D24E9E76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3668" flipV="1">
            <a:off x="6837903" y="4706663"/>
            <a:ext cx="1561521" cy="5298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49F6F-EB27-C8DA-D982-31D2065CFEFF}"/>
              </a:ext>
            </a:extLst>
          </p:cNvPr>
          <p:cNvSpPr/>
          <p:nvPr/>
        </p:nvSpPr>
        <p:spPr>
          <a:xfrm>
            <a:off x="7991829" y="5308716"/>
            <a:ext cx="1542695" cy="587755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Датчики расстояния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113ACF15-7F2A-8EA7-261D-DC1816CBF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4075" flipV="1">
            <a:off x="7316678" y="4303467"/>
            <a:ext cx="1750771" cy="594013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FBF771BA-76E4-F246-F5A4-22BF1CDA31E0}"/>
              </a:ext>
            </a:extLst>
          </p:cNvPr>
          <p:cNvSpPr/>
          <p:nvPr/>
        </p:nvSpPr>
        <p:spPr>
          <a:xfrm>
            <a:off x="2907946" y="847659"/>
            <a:ext cx="1708432" cy="587755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Сервомотор на 270 градусов</a:t>
            </a:r>
          </a:p>
        </p:txBody>
      </p:sp>
      <p:pic>
        <p:nvPicPr>
          <p:cNvPr id="13" name="Picture 18">
            <a:extLst>
              <a:ext uri="{FF2B5EF4-FFF2-40B4-BE49-F238E27FC236}">
                <a16:creationId xmlns:a16="http://schemas.microsoft.com/office/drawing/2014/main" id="{3C55E81E-4313-7A75-2F79-D3DB3A878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3842">
            <a:off x="4015369" y="1998270"/>
            <a:ext cx="1072359" cy="363838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4D2B1B84-7012-18F1-251F-0D86E08991A4}"/>
              </a:ext>
            </a:extLst>
          </p:cNvPr>
          <p:cNvSpPr/>
          <p:nvPr/>
        </p:nvSpPr>
        <p:spPr>
          <a:xfrm>
            <a:off x="2448927" y="1983838"/>
            <a:ext cx="1840459" cy="740506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Индикатор распознавания меток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50F07BB2-2508-74A4-AEEC-323FF6E0F4B5}"/>
              </a:ext>
            </a:extLst>
          </p:cNvPr>
          <p:cNvSpPr/>
          <p:nvPr/>
        </p:nvSpPr>
        <p:spPr>
          <a:xfrm>
            <a:off x="3771706" y="5537316"/>
            <a:ext cx="1371314" cy="587755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Колеса</a:t>
            </a: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386AF154-938C-85F6-A4D7-9F7F04E9C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9598">
            <a:off x="5206547" y="5759436"/>
            <a:ext cx="803728" cy="272694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9FB3D648-C01F-07CE-2FE9-D0CA018DB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5792">
            <a:off x="4448363" y="5211150"/>
            <a:ext cx="476394" cy="161634"/>
          </a:xfrm>
          <a:prstGeom prst="rect">
            <a:avLst/>
          </a:prstGeom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8BE4FF42-75B4-F43C-3C74-070E39D05B0B}"/>
              </a:ext>
            </a:extLst>
          </p:cNvPr>
          <p:cNvSpPr/>
          <p:nvPr/>
        </p:nvSpPr>
        <p:spPr>
          <a:xfrm>
            <a:off x="2235200" y="4329733"/>
            <a:ext cx="2222163" cy="601799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Тумблер включения питания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5F57D3-53BE-CDF4-9BB2-474505EB8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7195">
            <a:off x="4350592" y="4244654"/>
            <a:ext cx="1038333" cy="352293"/>
          </a:xfrm>
          <a:prstGeom prst="rect">
            <a:avLst/>
          </a:prstGeom>
        </p:spPr>
      </p:pic>
      <p:sp>
        <p:nvSpPr>
          <p:cNvPr id="20" name="Rectangle 7">
            <a:extLst>
              <a:ext uri="{FF2B5EF4-FFF2-40B4-BE49-F238E27FC236}">
                <a16:creationId xmlns:a16="http://schemas.microsoft.com/office/drawing/2014/main" id="{19B7D032-A332-022E-BF19-C1A945C55942}"/>
              </a:ext>
            </a:extLst>
          </p:cNvPr>
          <p:cNvSpPr/>
          <p:nvPr/>
        </p:nvSpPr>
        <p:spPr>
          <a:xfrm>
            <a:off x="2490604" y="2929458"/>
            <a:ext cx="1840459" cy="587755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Arduino mega 2560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Picture 18">
            <a:extLst>
              <a:ext uri="{FF2B5EF4-FFF2-40B4-BE49-F238E27FC236}">
                <a16:creationId xmlns:a16="http://schemas.microsoft.com/office/drawing/2014/main" id="{B7FB41F6-B0E4-07B1-00B6-81A4237CC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188">
            <a:off x="4301423" y="3107859"/>
            <a:ext cx="1101769" cy="373815"/>
          </a:xfrm>
          <a:prstGeom prst="rect">
            <a:avLst/>
          </a:prstGeom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B1AC8CBA-3D08-91C3-2600-D4209DC65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68699">
            <a:off x="7156665" y="5754730"/>
            <a:ext cx="803728" cy="272694"/>
          </a:xfrm>
          <a:prstGeom prst="rect">
            <a:avLst/>
          </a:prstGeom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34B6A152-5D46-3C85-7AFF-B4A3AB8AE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4991">
            <a:off x="6679940" y="5802637"/>
            <a:ext cx="899397" cy="305153"/>
          </a:xfrm>
          <a:prstGeom prst="rect">
            <a:avLst/>
          </a:prstGeom>
        </p:spPr>
      </p:pic>
      <p:sp>
        <p:nvSpPr>
          <p:cNvPr id="24" name="Rectangle 7">
            <a:extLst>
              <a:ext uri="{FF2B5EF4-FFF2-40B4-BE49-F238E27FC236}">
                <a16:creationId xmlns:a16="http://schemas.microsoft.com/office/drawing/2014/main" id="{C7D80343-E5F7-FBAA-F627-0B38D7067782}"/>
              </a:ext>
            </a:extLst>
          </p:cNvPr>
          <p:cNvSpPr/>
          <p:nvPr/>
        </p:nvSpPr>
        <p:spPr>
          <a:xfrm>
            <a:off x="6512798" y="6145626"/>
            <a:ext cx="2393077" cy="587755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Микропереключатели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E35D25C0-B3EE-A52D-5DA7-A60541979DA1}"/>
              </a:ext>
            </a:extLst>
          </p:cNvPr>
          <p:cNvSpPr/>
          <p:nvPr/>
        </p:nvSpPr>
        <p:spPr>
          <a:xfrm>
            <a:off x="7078386" y="1252037"/>
            <a:ext cx="1975995" cy="933265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Система выдачи спасательных наборов</a:t>
            </a:r>
          </a:p>
        </p:txBody>
      </p:sp>
      <p:pic>
        <p:nvPicPr>
          <p:cNvPr id="26" name="Picture 18">
            <a:extLst>
              <a:ext uri="{FF2B5EF4-FFF2-40B4-BE49-F238E27FC236}">
                <a16:creationId xmlns:a16="http://schemas.microsoft.com/office/drawing/2014/main" id="{49D2C858-C4C7-9541-E788-EBDC2774F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80167">
            <a:off x="6339846" y="1888966"/>
            <a:ext cx="892590" cy="302844"/>
          </a:xfrm>
          <a:prstGeom prst="rect">
            <a:avLst/>
          </a:prstGeom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B6963CC8-F6A0-21F6-5EB2-48AFE29B3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5" b="91930" l="3810" r="93690">
                        <a14:foregroundMark x1="52262" y1="73684" x2="49048" y2="75439"/>
                        <a14:foregroundMark x1="52024" y1="73684" x2="54881" y2="69123"/>
                        <a14:foregroundMark x1="78899" y1="42795" x2="81310" y2="40351"/>
                        <a14:foregroundMark x1="67803" y1="54040" x2="78420" y2="43280"/>
                        <a14:foregroundMark x1="60551" y1="61390" x2="60910" y2="61026"/>
                        <a14:foregroundMark x1="57277" y1="64708" x2="59831" y2="62120"/>
                        <a14:foregroundMark x1="54571" y1="67451" x2="54711" y2="67309"/>
                        <a14:foregroundMark x1="52425" y1="69626" x2="53808" y2="68224"/>
                        <a14:foregroundMark x1="80061" y1="41316" x2="75718" y2="44668"/>
                        <a14:foregroundMark x1="81310" y1="40351" x2="80283" y2="41144"/>
                        <a14:foregroundMark x1="53580" y1="69279" x2="46713" y2="77494"/>
                        <a14:foregroundMark x1="54731" y1="67902" x2="54384" y2="68318"/>
                        <a14:foregroundMark x1="59903" y1="61715" x2="57239" y2="64902"/>
                        <a14:foregroundMark x1="68976" y1="50860" x2="68725" y2="51160"/>
                        <a14:foregroundMark x1="13795" y1="93053" x2="12168" y2="93666"/>
                        <a14:foregroundMark x1="15794" y1="92300" x2="14961" y2="92614"/>
                        <a14:foregroundMark x1="18839" y1="91153" x2="18457" y2="91297"/>
                        <a14:foregroundMark x1="22957" y1="89602" x2="21320" y2="90219"/>
                        <a14:foregroundMark x1="26348" y1="88324" x2="25203" y2="88756"/>
                        <a14:foregroundMark x1="35600" y1="84839" x2="29148" y2="87270"/>
                        <a14:foregroundMark x1="38677" y1="83680" x2="36705" y2="84423"/>
                        <a14:foregroundMark x1="40302" y1="78747" x2="43929" y2="76842"/>
                        <a14:foregroundMark x1="38670" y1="79604" x2="38818" y2="79526"/>
                        <a14:foregroundMark x1="30921" y1="83673" x2="32713" y2="82732"/>
                        <a14:foregroundMark x1="28645" y1="84868" x2="29933" y2="84192"/>
                        <a14:foregroundMark x1="25760" y1="86384" x2="26567" y2="85960"/>
                        <a14:foregroundMark x1="18738" y1="90071" x2="20080" y2="89366"/>
                        <a14:foregroundMark x1="12204" y1="93503" x2="16255" y2="91376"/>
                        <a14:foregroundMark x1="12750" y1="89874" x2="11190" y2="90526"/>
                        <a14:foregroundMark x1="43929" y1="76842" x2="40205" y2="78398"/>
                        <a14:foregroundMark x1="21200" y1="90861" x2="21667" y2="90877"/>
                        <a14:foregroundMark x1="18342" y1="90766" x2="18911" y2="90785"/>
                        <a14:foregroundMark x1="14586" y1="90639" x2="15273" y2="90662"/>
                        <a14:foregroundMark x1="11190" y1="90526" x2="12576" y2="90572"/>
                        <a14:foregroundMark x1="56204" y1="70104" x2="56667" y2="69825"/>
                        <a14:foregroundMark x1="40521" y1="79537" x2="54055" y2="71396"/>
                        <a14:foregroundMark x1="38424" y1="80798" x2="39065" y2="80413"/>
                        <a14:foregroundMark x1="35307" y1="82673" x2="35686" y2="82445"/>
                        <a14:foregroundMark x1="28982" y1="86477" x2="34960" y2="82882"/>
                        <a14:foregroundMark x1="26410" y1="88024" x2="27159" y2="87574"/>
                        <a14:foregroundMark x1="25204" y1="88750" x2="25068" y2="88832"/>
                        <a14:foregroundMark x1="21667" y1="90877" x2="22849" y2="90166"/>
                        <a14:foregroundMark x1="61429" y1="62105" x2="62143" y2="61404"/>
                        <a14:foregroundMark x1="10476" y1="89474" x2="10833" y2="91930"/>
                        <a14:foregroundMark x1="10595" y1="90877" x2="3810" y2="88772"/>
                        <a14:foregroundMark x1="69241" y1="18408" x2="68571" y2="18596"/>
                        <a14:foregroundMark x1="78780" y1="19980" x2="78914" y2="19998"/>
                        <a14:foregroundMark x1="75774" y1="19572" x2="77154" y2="19760"/>
                        <a14:foregroundMark x1="73055" y1="19204" x2="74701" y2="19427"/>
                        <a14:foregroundMark x1="68571" y1="18596" x2="69182" y2="18679"/>
                        <a14:foregroundMark x1="87574" y1="17952" x2="87817" y2="17879"/>
                        <a14:foregroundMark x1="86926" y1="18147" x2="87065" y2="18105"/>
                        <a14:foregroundMark x1="85781" y1="42150" x2="84167" y2="49123"/>
                        <a14:foregroundMark x1="86646" y1="38412" x2="85977" y2="41304"/>
                        <a14:foregroundMark x1="91071" y1="19298" x2="90850" y2="20252"/>
                        <a14:foregroundMark x1="84167" y1="49123" x2="92619" y2="32982"/>
                        <a14:foregroundMark x1="92619" y1="32982" x2="74643" y2="69825"/>
                        <a14:foregroundMark x1="74643" y1="69825" x2="83929" y2="56491"/>
                        <a14:foregroundMark x1="79658" y1="64211" x2="75000" y2="72632"/>
                        <a14:foregroundMark x1="83929" y1="56491" x2="79658" y2="64211"/>
                        <a14:foregroundMark x1="81172" y1="64211" x2="81429" y2="63860"/>
                        <a14:foregroundMark x1="80658" y1="64912" x2="81172" y2="64211"/>
                        <a14:foregroundMark x1="75000" y1="72632" x2="80658" y2="64912"/>
                        <a14:foregroundMark x1="92228" y1="17248" x2="93690" y2="17895"/>
                        <a14:foregroundMark x1="62500" y1="62456" x2="64048" y2="60702"/>
                        <a14:foregroundMark x1="80000" y1="40000" x2="80952" y2="38596"/>
                        <a14:foregroundMark x1="81667" y1="39298" x2="82024" y2="39298"/>
                        <a14:foregroundMark x1="80952" y1="38596" x2="81071" y2="37895"/>
                        <a14:foregroundMark x1="78452" y1="18947" x2="80595" y2="18947"/>
                        <a14:foregroundMark x1="82587" y1="18246" x2="83095" y2="18246"/>
                        <a14:foregroundMark x1="80476" y1="18246" x2="81906" y2="18246"/>
                        <a14:backgroundMark x1="22024" y1="75789" x2="27976" y2="75439"/>
                        <a14:backgroundMark x1="23690" y1="79649" x2="28810" y2="74737"/>
                        <a14:backgroundMark x1="24286" y1="78947" x2="29405" y2="78596"/>
                        <a14:backgroundMark x1="27857" y1="79649" x2="31905" y2="78947"/>
                        <a14:backgroundMark x1="30000" y1="79298" x2="34524" y2="76491"/>
                        <a14:backgroundMark x1="35000" y1="77895" x2="37143" y2="76491"/>
                        <a14:backgroundMark x1="33452" y1="78947" x2="36310" y2="77544"/>
                        <a14:backgroundMark x1="36429" y1="78246" x2="39048" y2="75439"/>
                        <a14:backgroundMark x1="39286" y1="71579" x2="44286" y2="65614"/>
                        <a14:backgroundMark x1="41310" y1="68421" x2="45952" y2="64211"/>
                        <a14:backgroundMark x1="45119" y1="69123" x2="51310" y2="63860"/>
                        <a14:backgroundMark x1="48452" y1="67018" x2="54881" y2="60702"/>
                        <a14:backgroundMark x1="43810" y1="71579" x2="46667" y2="70877"/>
                        <a14:backgroundMark x1="39286" y1="75088" x2="37976" y2="76491"/>
                        <a14:backgroundMark x1="37619" y1="77544" x2="39167" y2="77193"/>
                        <a14:backgroundMark x1="28214" y1="82807" x2="25833" y2="82456"/>
                        <a14:backgroundMark x1="24643" y1="83158" x2="22500" y2="84211"/>
                        <a14:backgroundMark x1="22262" y1="83860" x2="19524" y2="85614"/>
                        <a14:backgroundMark x1="17738" y1="85614" x2="15714" y2="85965"/>
                        <a14:backgroundMark x1="13452" y1="85965" x2="12500" y2="85965"/>
                        <a14:backgroundMark x1="13571" y1="85965" x2="15595" y2="85965"/>
                        <a14:backgroundMark x1="16190" y1="85965" x2="18333" y2="84912"/>
                        <a14:backgroundMark x1="15833" y1="84912" x2="19762" y2="84561"/>
                        <a14:backgroundMark x1="18690" y1="84211" x2="21429" y2="84211"/>
                        <a14:backgroundMark x1="19286" y1="84561" x2="21667" y2="84211"/>
                        <a14:backgroundMark x1="22976" y1="83158" x2="25714" y2="82456"/>
                        <a14:backgroundMark x1="24524" y1="82456" x2="25357" y2="83158"/>
                        <a14:backgroundMark x1="23333" y1="83158" x2="25238" y2="83158"/>
                        <a14:backgroundMark x1="23571" y1="83860" x2="25000" y2="83158"/>
                        <a14:backgroundMark x1="24405" y1="84561" x2="25357" y2="84211"/>
                        <a14:backgroundMark x1="24643" y1="83509" x2="26429" y2="83158"/>
                        <a14:backgroundMark x1="25119" y1="84211" x2="26190" y2="83860"/>
                        <a14:backgroundMark x1="17381" y1="86316" x2="15714" y2="86316"/>
                        <a14:backgroundMark x1="16310" y1="86316" x2="15000" y2="86667"/>
                        <a14:backgroundMark x1="16190" y1="86667" x2="15238" y2="86667"/>
                        <a14:backgroundMark x1="60476" y1="46667" x2="66310" y2="41754"/>
                        <a14:backgroundMark x1="62619" y1="50175" x2="65000" y2="46667"/>
                        <a14:backgroundMark x1="63214" y1="52982" x2="65595" y2="50175"/>
                        <a14:backgroundMark x1="58214" y1="56491" x2="59643" y2="54737"/>
                        <a14:backgroundMark x1="57619" y1="57895" x2="60476" y2="55439"/>
                        <a14:backgroundMark x1="60714" y1="57193" x2="61429" y2="56491"/>
                        <a14:backgroundMark x1="61786" y1="56140" x2="62857" y2="55088"/>
                        <a14:backgroundMark x1="61667" y1="55789" x2="64524" y2="54035"/>
                        <a14:backgroundMark x1="64643" y1="52982" x2="67381" y2="50175"/>
                        <a14:backgroundMark x1="66429" y1="50526" x2="67143" y2="49825"/>
                        <a14:backgroundMark x1="68690" y1="44912" x2="71071" y2="42456"/>
                        <a14:backgroundMark x1="70357" y1="44561" x2="73452" y2="40702"/>
                        <a14:backgroundMark x1="67619" y1="48772" x2="67976" y2="48070"/>
                        <a14:backgroundMark x1="68095" y1="49123" x2="68690" y2="47719"/>
                        <a14:backgroundMark x1="77381" y1="35789" x2="79048" y2="34035"/>
                        <a14:backgroundMark x1="77143" y1="36491" x2="78571" y2="35439"/>
                        <a14:backgroundMark x1="73214" y1="43158" x2="74167" y2="41754"/>
                        <a14:backgroundMark x1="74405" y1="41754" x2="75595" y2="40351"/>
                        <a14:backgroundMark x1="74643" y1="41404" x2="74048" y2="42456"/>
                        <a14:backgroundMark x1="73452" y1="42807" x2="74881" y2="41754"/>
                        <a14:backgroundMark x1="72976" y1="55439" x2="74286" y2="54737"/>
                        <a14:backgroundMark x1="21786" y1="96491" x2="19643" y2="96842"/>
                        <a14:backgroundMark x1="18095" y1="96491" x2="20476" y2="94737"/>
                        <a14:backgroundMark x1="7143" y1="97193" x2="7976" y2="97193"/>
                        <a14:backgroundMark x1="7262" y1="96842" x2="5476" y2="94386"/>
                        <a14:backgroundMark x1="67738" y1="11228" x2="92619" y2="6667"/>
                        <a14:backgroundMark x1="68810" y1="12281" x2="72381" y2="13333"/>
                        <a14:backgroundMark x1="71429" y1="14386" x2="74048" y2="14737"/>
                        <a14:backgroundMark x1="71310" y1="14737" x2="76190" y2="14386"/>
                        <a14:backgroundMark x1="77143" y1="14386" x2="79438" y2="14386"/>
                        <a14:backgroundMark x1="83929" y1="14386" x2="86905" y2="14386"/>
                        <a14:backgroundMark x1="88571" y1="14386" x2="91071" y2="14386"/>
                        <a14:backgroundMark x1="77976" y1="15789" x2="76190" y2="14737"/>
                        <a14:backgroundMark x1="75714" y1="14737" x2="76429" y2="14737"/>
                        <a14:backgroundMark x1="76190" y1="15439" x2="76667" y2="15439"/>
                        <a14:backgroundMark x1="71071" y1="70526" x2="73095" y2="67368"/>
                        <a14:backgroundMark x1="71905" y1="68421" x2="73810" y2="60702"/>
                        <a14:backgroundMark x1="75000" y1="57895" x2="76786" y2="54386"/>
                        <a14:backgroundMark x1="77738" y1="53333" x2="79167" y2="51228"/>
                        <a14:backgroundMark x1="80476" y1="49474" x2="81190" y2="47719"/>
                        <a14:backgroundMark x1="80714" y1="48421" x2="81310" y2="47018"/>
                        <a14:backgroundMark x1="82143" y1="45263" x2="82619" y2="43860"/>
                        <a14:backgroundMark x1="82381" y1="44912" x2="83333" y2="42105"/>
                        <a14:backgroundMark x1="82738" y1="42456" x2="83095" y2="38947"/>
                        <a14:backgroundMark x1="82500" y1="30526" x2="85357" y2="28421"/>
                        <a14:backgroundMark x1="85476" y1="27719" x2="86190" y2="27368"/>
                        <a14:backgroundMark x1="87500" y1="26667" x2="87976" y2="26667"/>
                        <a14:backgroundMark x1="88929" y1="26316" x2="89286" y2="26316"/>
                        <a14:backgroundMark x1="88571" y1="26316" x2="88571" y2="26316"/>
                        <a14:backgroundMark x1="87500" y1="27018" x2="88810" y2="26667"/>
                        <a14:backgroundMark x1="89167" y1="26316" x2="89643" y2="25614"/>
                        <a14:backgroundMark x1="89286" y1="26316" x2="89286" y2="26316"/>
                        <a14:backgroundMark x1="87500" y1="29825" x2="88810" y2="28070"/>
                        <a14:backgroundMark x1="83214" y1="41404" x2="84881" y2="40351"/>
                        <a14:backgroundMark x1="85000" y1="37544" x2="86548" y2="34386"/>
                        <a14:backgroundMark x1="85476" y1="39298" x2="86667" y2="36140"/>
                        <a14:backgroundMark x1="87143" y1="33684" x2="88452" y2="31228"/>
                        <a14:backgroundMark x1="88929" y1="29474" x2="89643" y2="27719"/>
                        <a14:backgroundMark x1="90119" y1="26667" x2="90357" y2="25965"/>
                        <a14:backgroundMark x1="89762" y1="27368" x2="90238" y2="26667"/>
                        <a14:backgroundMark x1="90000" y1="25965" x2="89762" y2="25614"/>
                        <a14:backgroundMark x1="90357" y1="16491" x2="91667" y2="15088"/>
                        <a14:backgroundMark x1="92024" y1="14035" x2="92857" y2="15088"/>
                        <a14:backgroundMark x1="97976" y1="24912" x2="97143" y2="27719"/>
                        <a14:backgroundMark x1="96429" y1="28772" x2="97024" y2="25614"/>
                        <a14:backgroundMark x1="95833" y1="28070" x2="96310" y2="27018"/>
                        <a14:backgroundMark x1="92262" y1="38947" x2="92976" y2="37544"/>
                        <a14:backgroundMark x1="91905" y1="40702" x2="92619" y2="37544"/>
                        <a14:backgroundMark x1="90833" y1="42807" x2="91667" y2="40351"/>
                        <a14:backgroundMark x1="91786" y1="40000" x2="92619" y2="37193"/>
                        <a14:backgroundMark x1="90595" y1="41754" x2="91429" y2="39649"/>
                        <a14:backgroundMark x1="11786" y1="84561" x2="10952" y2="83509"/>
                        <a14:backgroundMark x1="5714" y1="96140" x2="7143" y2="96491"/>
                        <a14:backgroundMark x1="7024" y1="95789" x2="8214" y2="95789"/>
                        <a14:backgroundMark x1="10238" y1="96491" x2="11071" y2="97193"/>
                        <a14:backgroundMark x1="12976" y1="96842" x2="14048" y2="96842"/>
                        <a14:backgroundMark x1="16310" y1="96491" x2="17976" y2="96491"/>
                        <a14:backgroundMark x1="17857" y1="96140" x2="19405" y2="95439"/>
                        <a14:backgroundMark x1="18214" y1="95789" x2="16667" y2="96140"/>
                        <a14:backgroundMark x1="21905" y1="95088" x2="23095" y2="94386"/>
                        <a14:backgroundMark x1="22143" y1="94035" x2="23929" y2="93684"/>
                        <a14:backgroundMark x1="25238" y1="93684" x2="27024" y2="93333"/>
                        <a14:backgroundMark x1="27024" y1="92632" x2="29048" y2="92281"/>
                        <a14:backgroundMark x1="29167" y1="92632" x2="30595" y2="92632"/>
                        <a14:backgroundMark x1="30595" y1="92632" x2="32976" y2="90877"/>
                        <a14:backgroundMark x1="32738" y1="90877" x2="35714" y2="89474"/>
                        <a14:backgroundMark x1="37738" y1="88421" x2="42738" y2="86316"/>
                        <a14:backgroundMark x1="39048" y1="87018" x2="41905" y2="85965"/>
                        <a14:backgroundMark x1="39643" y1="86667" x2="43452" y2="84912"/>
                        <a14:backgroundMark x1="42738" y1="84561" x2="46667" y2="82105"/>
                        <a14:backgroundMark x1="49048" y1="80000" x2="51905" y2="77544"/>
                        <a14:backgroundMark x1="48810" y1="65614" x2="52619" y2="62105"/>
                        <a14:backgroundMark x1="50238" y1="66667" x2="53333" y2="64912"/>
                        <a14:backgroundMark x1="46667" y1="69825" x2="47976" y2="69123"/>
                        <a14:backgroundMark x1="47738" y1="69825" x2="49048" y2="69474"/>
                        <a14:backgroundMark x1="67262" y1="49474" x2="69405" y2="47368"/>
                        <a14:backgroundMark x1="53095" y1="76491" x2="55119" y2="75088"/>
                        <a14:backgroundMark x1="55238" y1="62105" x2="57143" y2="60702"/>
                        <a14:backgroundMark x1="55595" y1="62807" x2="57857" y2="61754"/>
                        <a14:backgroundMark x1="52857" y1="77895" x2="55476" y2="74386"/>
                        <a14:backgroundMark x1="78095" y1="48070" x2="79405" y2="46316"/>
                        <a14:backgroundMark x1="69524" y1="47719" x2="72857" y2="43860"/>
                        <a14:backgroundMark x1="73214" y1="42807" x2="75238" y2="41053"/>
                        <a14:backgroundMark x1="72619" y1="43860" x2="75000" y2="42456"/>
                        <a14:backgroundMark x1="67143" y1="51579" x2="68452" y2="50526"/>
                        <a14:backgroundMark x1="78333" y1="34035" x2="79643" y2="33684"/>
                        <a14:backgroundMark x1="79167" y1="34386" x2="80238" y2="34035"/>
                        <a14:backgroundMark x1="78690" y1="34737" x2="80000" y2="35088"/>
                        <a14:backgroundMark x1="81786" y1="43860" x2="82500" y2="41404"/>
                        <a14:backgroundMark x1="90119" y1="24912" x2="90357" y2="24912"/>
                        <a14:backgroundMark x1="89286" y1="25614" x2="90000" y2="25614"/>
                        <a14:backgroundMark x1="90595" y1="24561" x2="90595" y2="24561"/>
                        <a14:backgroundMark x1="83690" y1="61404" x2="83929" y2="58947"/>
                        <a14:backgroundMark x1="78452" y1="74737" x2="79048" y2="72982"/>
                        <a14:backgroundMark x1="68214" y1="23158" x2="68810" y2="23158"/>
                        <a14:backgroundMark x1="68690" y1="22807" x2="69643" y2="22807"/>
                        <a14:backgroundMark x1="79610" y1="23509" x2="80833" y2="23509"/>
                        <a14:backgroundMark x1="79651" y1="23321" x2="81310" y2="23509"/>
                        <a14:backgroundMark x1="83095" y1="23158" x2="85476" y2="22456"/>
                        <a14:backgroundMark x1="82110" y1="22807" x2="83214" y2="22807"/>
                        <a14:backgroundMark x1="85714" y1="24561" x2="87976" y2="24211"/>
                        <a14:backgroundMark x1="85476" y1="24211" x2="88690" y2="24211"/>
                        <a14:backgroundMark x1="86190" y1="24211" x2="88571" y2="23509"/>
                        <a14:backgroundMark x1="74643" y1="41404" x2="75833" y2="40000"/>
                        <a14:backgroundMark x1="74881" y1="42105" x2="75952" y2="40702"/>
                        <a14:backgroundMark x1="74643" y1="41754" x2="75952" y2="41404"/>
                        <a14:backgroundMark x1="75119" y1="42456" x2="75833" y2="42105"/>
                        <a14:backgroundMark x1="78452" y1="38246" x2="79881" y2="38246"/>
                        <a14:backgroundMark x1="54524" y1="64912" x2="55119" y2="64912"/>
                        <a14:backgroundMark x1="55833" y1="63860" x2="56429" y2="62807"/>
                        <a14:backgroundMark x1="56548" y1="63509" x2="57381" y2="62807"/>
                        <a14:backgroundMark x1="48571" y1="70175" x2="48571" y2="70175"/>
                        <a14:backgroundMark x1="48571" y1="69825" x2="48571" y2="69825"/>
                        <a14:backgroundMark x1="48571" y1="69825" x2="48571" y2="69825"/>
                        <a14:backgroundMark x1="48929" y1="70175" x2="48929" y2="70175"/>
                        <a14:backgroundMark x1="62619" y1="56842" x2="62619" y2="56842"/>
                        <a14:backgroundMark x1="62857" y1="56140" x2="62857" y2="56140"/>
                        <a14:backgroundMark x1="63214" y1="55789" x2="63214" y2="55789"/>
                        <a14:backgroundMark x1="62976" y1="55789" x2="62976" y2="55789"/>
                        <a14:backgroundMark x1="62976" y1="56140" x2="62976" y2="56140"/>
                        <a14:backgroundMark x1="63214" y1="56140" x2="63214" y2="56140"/>
                        <a14:backgroundMark x1="85714" y1="22105" x2="86071" y2="22105"/>
                        <a14:backgroundMark x1="85476" y1="21754" x2="86071" y2="21754"/>
                        <a14:backgroundMark x1="86429" y1="21053" x2="86905" y2="21053"/>
                        <a14:backgroundMark x1="86429" y1="37895" x2="86429" y2="37895"/>
                        <a14:backgroundMark x1="86429" y1="38246" x2="86429" y2="38246"/>
                        <a14:backgroundMark x1="82262" y1="21754" x2="82262" y2="21754"/>
                        <a14:backgroundMark x1="81667" y1="21404" x2="81667" y2="21404"/>
                        <a14:backgroundMark x1="82619" y1="21404" x2="82619" y2="21404"/>
                        <a14:backgroundMark x1="76667" y1="52281" x2="76905" y2="50526"/>
                        <a14:backgroundMark x1="81667" y1="64912" x2="81667" y2="64912"/>
                        <a14:backgroundMark x1="81667" y1="64912" x2="81667" y2="64912"/>
                        <a14:backgroundMark x1="80952" y1="22105" x2="81548" y2="22456"/>
                        <a14:backgroundMark x1="82381" y1="22456" x2="82381" y2="22456"/>
                        <a14:backgroundMark x1="82857" y1="21754" x2="82857" y2="21754"/>
                        <a14:backgroundMark x1="91190" y1="21754" x2="91190" y2="21754"/>
                        <a14:backgroundMark x1="76190" y1="52982" x2="77381" y2="50175"/>
                        <a14:backgroundMark x1="76429" y1="50526" x2="76429" y2="50526"/>
                        <a14:backgroundMark x1="75952" y1="51228" x2="77262" y2="49474"/>
                        <a14:backgroundMark x1="81548" y1="64211" x2="81548" y2="64211"/>
                        <a14:backgroundMark x1="96071" y1="24912" x2="96071" y2="24912"/>
                        <a14:backgroundMark x1="96429" y1="22807" x2="96429" y2="22807"/>
                        <a14:backgroundMark x1="11548" y1="95439" x2="11786" y2="9543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4362">
            <a:off x="6631269" y="2725618"/>
            <a:ext cx="1974790" cy="670020"/>
          </a:xfrm>
          <a:prstGeom prst="rect">
            <a:avLst/>
          </a:prstGeom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DB10364C-4DFB-BF9A-7033-0B5529CFCEF5}"/>
              </a:ext>
            </a:extLst>
          </p:cNvPr>
          <p:cNvSpPr/>
          <p:nvPr/>
        </p:nvSpPr>
        <p:spPr>
          <a:xfrm>
            <a:off x="8405756" y="2310162"/>
            <a:ext cx="1975995" cy="933265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Камера </a:t>
            </a:r>
            <a:r>
              <a:rPr lang="en-US" dirty="0">
                <a:solidFill>
                  <a:schemeClr val="bg1"/>
                </a:solidFill>
              </a:rPr>
              <a:t>OpenMV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44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121DD-B0DB-8E60-9AE2-4B21EC761A6C}"/>
              </a:ext>
            </a:extLst>
          </p:cNvPr>
          <p:cNvSpPr txBox="1"/>
          <p:nvPr/>
        </p:nvSpPr>
        <p:spPr>
          <a:xfrm>
            <a:off x="927653" y="1296434"/>
            <a:ext cx="6185452" cy="471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maze[0]:  (100; 100; FIRST_FLOOR), (101; 100; FIRST_FLOOR)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maze[1]: (101; 100; FIRST_FLOOR), (101; 99; FIRST_FLOOR), (100; 100; FIRST_FLOOR)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maze[2]: (101; 99; FIRST_FLOOR), (100; 99; FIRST_FLOOR), (102; 99; FIRST_FLOOR), (101; 100; FIRST_FLOOR)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maze[3]: (100; 99; FIRST_FLOOR),  (101; 99; FIRST_FLOOR)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maze[2]: (101; 99; FIRST_FLOOR), (100; 99; FIRST_FLOOR), (102; 99; FIRST_FLOOR), (101; 100; FIRST_FLOOR)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maze[5]: (102; 99; FIRST_FLOOR), (101; 99; FIRST_FLOOR)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0DEE75-97E8-AE29-BC71-697B0D03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/>
          <a:lstStyle/>
          <a:p>
            <a:pPr algn="ctr"/>
            <a:r>
              <a:rPr lang="ru-RU" dirty="0"/>
              <a:t>ПРОГРАММНОЕ ОБЕСПЕЧЕНИЕ</a:t>
            </a:r>
            <a:r>
              <a:rPr lang="en-US" dirty="0"/>
              <a:t>. </a:t>
            </a:r>
            <a:r>
              <a:rPr lang="ru-RU" dirty="0"/>
              <a:t>Хранение графа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485763-C8D7-176F-7C0A-AC9510A8E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73" y="1834261"/>
            <a:ext cx="4350026" cy="31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2E531C-9017-46FD-7C8F-79C8FC30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87" y="549734"/>
            <a:ext cx="5981779" cy="1478570"/>
          </a:xfrm>
        </p:spPr>
        <p:txBody>
          <a:bodyPr/>
          <a:lstStyle/>
          <a:p>
            <a:pPr algn="ctr"/>
            <a:r>
              <a:rPr lang="ru-RU" dirty="0"/>
              <a:t>ПРОГРАММНОЕ ОБЕСПЕЧЕНИЕ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50F46F-2337-7A6A-13DE-8EA378648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266" y="73801"/>
            <a:ext cx="4746443" cy="6718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24CB6A-8DDA-C29B-AF27-8DBEB41930CF}"/>
              </a:ext>
            </a:extLst>
          </p:cNvPr>
          <p:cNvSpPr txBox="1"/>
          <p:nvPr/>
        </p:nvSpPr>
        <p:spPr>
          <a:xfrm>
            <a:off x="1133370" y="2828835"/>
            <a:ext cx="54518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программе используется алгоритм </a:t>
            </a:r>
            <a:r>
              <a:rPr lang="en-US" dirty="0"/>
              <a:t>BFS </a:t>
            </a:r>
            <a:r>
              <a:rPr lang="ru-RU" dirty="0"/>
              <a:t>для нахождения ближайшей не посещенной ячейки</a:t>
            </a:r>
            <a:r>
              <a:rPr lang="en-US" dirty="0"/>
              <a:t>.</a:t>
            </a:r>
            <a:r>
              <a:rPr lang="ru-RU" dirty="0"/>
              <a:t> Если таковых не нашлось</a:t>
            </a:r>
            <a:r>
              <a:rPr lang="en-US" dirty="0"/>
              <a:t>, </a:t>
            </a:r>
            <a:r>
              <a:rPr lang="ru-RU" dirty="0"/>
              <a:t>робот едет в стартовую клетку и останавливается в ней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52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7BE314-1A70-6C2C-D526-7169FCBA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3143" y="23152"/>
            <a:ext cx="5380790" cy="6725990"/>
          </a:xfrm>
          <a:prstGeom prst="rect">
            <a:avLst/>
          </a:prstGeom>
          <a:noFill/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14E8623-08C4-F390-BA2C-86A441C89C01}"/>
              </a:ext>
            </a:extLst>
          </p:cNvPr>
          <p:cNvSpPr txBox="1">
            <a:spLocks/>
          </p:cNvSpPr>
          <p:nvPr/>
        </p:nvSpPr>
        <p:spPr>
          <a:xfrm>
            <a:off x="1623848" y="651211"/>
            <a:ext cx="3025264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</a:rPr>
              <a:t>ПРОГРАММНОЕ ОБЕСПЕЧЕНИЕ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F90F4-5F14-5A02-D8C6-C38571E6483E}"/>
              </a:ext>
            </a:extLst>
          </p:cNvPr>
          <p:cNvSpPr txBox="1"/>
          <p:nvPr/>
        </p:nvSpPr>
        <p:spPr>
          <a:xfrm>
            <a:off x="1024550" y="2249487"/>
            <a:ext cx="4583723" cy="395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Структура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программы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выполнена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виде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конечного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автомата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существует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13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дискретных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состояний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этом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программа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всегда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может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находиться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только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одном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из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них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243855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1329</TotalTime>
  <Words>495</Words>
  <Application>Microsoft Office PowerPoint</Application>
  <PresentationFormat>Широкоэкранный</PresentationFormat>
  <Paragraphs>42</Paragraphs>
  <Slides>11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Tw Cen MT</vt:lpstr>
      <vt:lpstr>Контур</vt:lpstr>
      <vt:lpstr>Точечный рисунок</vt:lpstr>
      <vt:lpstr>Создание робота для Отладки и тестирования алгоритмов навигации в замкнутом пространстве (лабиринте) </vt:lpstr>
      <vt:lpstr>Актуальность</vt:lpstr>
      <vt:lpstr>Цель. RoboCupJunior rescue maze</vt:lpstr>
      <vt:lpstr>Презентация PowerPoint</vt:lpstr>
      <vt:lpstr>Конструкция</vt:lpstr>
      <vt:lpstr>Оснащение</vt:lpstr>
      <vt:lpstr>ПРОГРАММНОЕ ОБЕСПЕЧЕНИЕ. Хранение графа</vt:lpstr>
      <vt:lpstr>ПРОГРАММНОЕ ОБЕСПЕЧЕНИЕ</vt:lpstr>
      <vt:lpstr>Презентация PowerPoint</vt:lpstr>
      <vt:lpstr>Программное обеспечение. Код для камер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робота для осуществления Навигации по лабиринту и выполнения заданий в нём</dc:title>
  <dc:creator>integralplusc@gmail.com</dc:creator>
  <cp:lastModifiedBy>integralplusc@gmail.com</cp:lastModifiedBy>
  <cp:revision>35</cp:revision>
  <dcterms:created xsi:type="dcterms:W3CDTF">2023-11-12T15:39:57Z</dcterms:created>
  <dcterms:modified xsi:type="dcterms:W3CDTF">2024-02-21T09:42:08Z</dcterms:modified>
</cp:coreProperties>
</file>